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3"/>
  </p:notesMasterIdLst>
  <p:sldIdLst>
    <p:sldId id="260" r:id="rId2"/>
    <p:sldId id="261" r:id="rId3"/>
    <p:sldId id="279" r:id="rId4"/>
    <p:sldId id="280" r:id="rId5"/>
    <p:sldId id="281" r:id="rId6"/>
    <p:sldId id="282" r:id="rId7"/>
    <p:sldId id="283" r:id="rId8"/>
    <p:sldId id="284" r:id="rId9"/>
    <p:sldId id="294" r:id="rId10"/>
    <p:sldId id="285" r:id="rId11"/>
    <p:sldId id="27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snapToGrid="0">
      <p:cViewPr>
        <p:scale>
          <a:sx n="70" d="100"/>
          <a:sy n="70" d="100"/>
        </p:scale>
        <p:origin x="36" y="1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D5B6E-D81F-4A44-9AFD-8AFB682B1EF3}" type="datetimeFigureOut">
              <a:rPr lang="en-US" smtClean="0"/>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496F9-DF15-414D-8FC5-6548B61272FD}" type="slidenum">
              <a:rPr lang="en-US" smtClean="0"/>
              <a:t>‹#›</a:t>
            </a:fld>
            <a:endParaRPr lang="en-US"/>
          </a:p>
        </p:txBody>
      </p:sp>
    </p:spTree>
    <p:extLst>
      <p:ext uri="{BB962C8B-B14F-4D97-AF65-F5344CB8AC3E}">
        <p14:creationId xmlns:p14="http://schemas.microsoft.com/office/powerpoint/2010/main" val="66873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748362D-825D-4A82-A0AE-0E1171E04A9C}" type="datetimeFigureOut">
              <a:rPr lang="en-US" smtClean="0"/>
              <a:t>10/25/2019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75008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63020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60470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97861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4821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6247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10/25/2019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6452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748362D-825D-4A82-A0AE-0E1171E04A9C}"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64822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748362D-825D-4A82-A0AE-0E1171E04A9C}"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7163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784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8038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9947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6133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05625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28465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7768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719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748362D-825D-4A82-A0AE-0E1171E04A9C}" type="datetimeFigureOut">
              <a:rPr lang="en-US" smtClean="0"/>
              <a:t>10/25/2019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256277832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3 – Oct 25, 2019 </a:t>
            </a:r>
            <a:endParaRPr lang="en-US" dirty="0"/>
          </a:p>
        </p:txBody>
      </p:sp>
      <p:sp>
        <p:nvSpPr>
          <p:cNvPr id="3" name="Content Placeholder 2"/>
          <p:cNvSpPr>
            <a:spLocks noGrp="1"/>
          </p:cNvSpPr>
          <p:nvPr>
            <p:ph idx="1"/>
          </p:nvPr>
        </p:nvSpPr>
        <p:spPr>
          <a:xfrm>
            <a:off x="1058092" y="2508068"/>
            <a:ext cx="9540635" cy="3435532"/>
          </a:xfrm>
        </p:spPr>
        <p:txBody>
          <a:bodyPr>
            <a:noAutofit/>
          </a:bodyPr>
          <a:lstStyle/>
          <a:p>
            <a:r>
              <a:rPr lang="en-US" sz="2400" b="1" dirty="0" smtClean="0"/>
              <a:t>Do Now: P3 Challenge –</a:t>
            </a:r>
          </a:p>
          <a:p>
            <a:r>
              <a:rPr lang="en-US" sz="2400" b="1" dirty="0" smtClean="0"/>
              <a:t>1) What percentage light intensity would result by placing two polaroid papers oriented at 0 and 90 degrees to the vertical?</a:t>
            </a:r>
          </a:p>
          <a:p>
            <a:r>
              <a:rPr lang="en-US" sz="2400" b="1" dirty="0" smtClean="0"/>
              <a:t>2) What total percentage light </a:t>
            </a:r>
            <a:r>
              <a:rPr lang="en-US" sz="2400" b="1" dirty="0" smtClean="0"/>
              <a:t>intensity (let I would </a:t>
            </a:r>
            <a:r>
              <a:rPr lang="en-US" sz="2400" b="1" dirty="0" smtClean="0"/>
              <a:t>result by placing three polaroid papers oriented at 0, 30 and 90 degrees to the vertical</a:t>
            </a:r>
            <a:r>
              <a:rPr lang="en-US" sz="2400" b="1" dirty="0" smtClean="0"/>
              <a:t>?</a:t>
            </a:r>
            <a:endParaRPr lang="en-US" sz="2400" b="1" dirty="0" smtClean="0"/>
          </a:p>
          <a:p>
            <a:endParaRPr lang="en-US" sz="2400" b="1" dirty="0" smtClean="0"/>
          </a:p>
          <a:p>
            <a:endParaRPr lang="en-US" sz="2400" b="1" dirty="0" smtClean="0"/>
          </a:p>
        </p:txBody>
      </p:sp>
      <p:sp>
        <p:nvSpPr>
          <p:cNvPr id="4" name="TextBox 3"/>
          <p:cNvSpPr txBox="1"/>
          <p:nvPr/>
        </p:nvSpPr>
        <p:spPr>
          <a:xfrm flipH="1">
            <a:off x="6740986" y="5470901"/>
            <a:ext cx="3565386" cy="369332"/>
          </a:xfrm>
          <a:prstGeom prst="rect">
            <a:avLst/>
          </a:prstGeom>
          <a:noFill/>
        </p:spPr>
        <p:txBody>
          <a:bodyPr wrap="square" rtlCol="0">
            <a:spAutoFit/>
          </a:bodyPr>
          <a:lstStyle/>
          <a:p>
            <a:r>
              <a:rPr lang="en-US" dirty="0" smtClean="0"/>
              <a:t>Get out 19-24 for </a:t>
            </a:r>
            <a:r>
              <a:rPr lang="en-US" dirty="0" err="1" smtClean="0"/>
              <a:t>hmk</a:t>
            </a:r>
            <a:r>
              <a:rPr lang="en-US" dirty="0" smtClean="0"/>
              <a:t> checks</a:t>
            </a:r>
            <a:endParaRPr lang="en-US" dirty="0"/>
          </a:p>
        </p:txBody>
      </p:sp>
    </p:spTree>
    <p:extLst>
      <p:ext uri="{BB962C8B-B14F-4D97-AF65-F5344CB8AC3E}">
        <p14:creationId xmlns:p14="http://schemas.microsoft.com/office/powerpoint/2010/main" val="1850389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a:xfrm>
            <a:off x="1154955" y="2603500"/>
            <a:ext cx="6617446" cy="3416300"/>
          </a:xfrm>
        </p:spPr>
        <p:txBody>
          <a:bodyPr/>
          <a:lstStyle/>
          <a:p>
            <a:r>
              <a:rPr lang="en-US" b="1" dirty="0" smtClean="0"/>
              <a:t>A horizontal laser beam with wavelength of 645 nm enters the hypotenuse side of a 45-45-90 rectangular crown glass prism lying on its side.  (n = 1.52)</a:t>
            </a:r>
            <a:endParaRPr lang="en-US" b="1" dirty="0"/>
          </a:p>
          <a:p>
            <a:r>
              <a:rPr lang="en-US" b="1" dirty="0" smtClean="0"/>
              <a:t>A) What is the angle of refraction?</a:t>
            </a:r>
          </a:p>
          <a:p>
            <a:r>
              <a:rPr lang="en-US" b="1" dirty="0" smtClean="0"/>
              <a:t>B)  What is the speed of the light within the prism?</a:t>
            </a:r>
          </a:p>
          <a:p>
            <a:r>
              <a:rPr lang="en-US" b="1" dirty="0" smtClean="0"/>
              <a:t>C) What is the wavelength of the laser within the prism?</a:t>
            </a:r>
          </a:p>
          <a:p>
            <a:r>
              <a:rPr lang="en-US" b="1" dirty="0" smtClean="0"/>
              <a:t>D) What is the deviation angle upon exiting the prism?</a:t>
            </a:r>
          </a:p>
          <a:p>
            <a:r>
              <a:rPr lang="en-US" b="1" dirty="0" smtClean="0"/>
              <a:t>E) What is the wavelength of the light upon exiting?</a:t>
            </a:r>
            <a:endParaRPr lang="en-US" b="1" dirty="0"/>
          </a:p>
        </p:txBody>
      </p:sp>
      <p:sp>
        <p:nvSpPr>
          <p:cNvPr id="4" name="Right Triangle 3"/>
          <p:cNvSpPr/>
          <p:nvPr/>
        </p:nvSpPr>
        <p:spPr>
          <a:xfrm rot="16200000">
            <a:off x="8636207" y="2322284"/>
            <a:ext cx="1737360" cy="1737360"/>
          </a:xfrm>
          <a:prstGeom prst="rtTriangle">
            <a:avLst/>
          </a:prstGeom>
          <a:solidFill>
            <a:srgbClr val="00B0F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8314715" y="3190964"/>
            <a:ext cx="119017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9160175" y="2846252"/>
            <a:ext cx="640080" cy="6400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504887" y="3196042"/>
            <a:ext cx="914400" cy="3657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916367" y="3561802"/>
            <a:ext cx="10058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383936" y="3566881"/>
            <a:ext cx="457200" cy="4572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3932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 and homework</a:t>
            </a:r>
            <a:endParaRPr lang="en-US" dirty="0"/>
          </a:p>
        </p:txBody>
      </p:sp>
      <p:sp>
        <p:nvSpPr>
          <p:cNvPr id="3" name="Content Placeholder 2"/>
          <p:cNvSpPr>
            <a:spLocks noGrp="1"/>
          </p:cNvSpPr>
          <p:nvPr>
            <p:ph idx="1"/>
          </p:nvPr>
        </p:nvSpPr>
        <p:spPr>
          <a:xfrm>
            <a:off x="1154954" y="2603500"/>
            <a:ext cx="9491275" cy="3416300"/>
          </a:xfrm>
        </p:spPr>
        <p:txBody>
          <a:bodyPr>
            <a:normAutofit/>
          </a:bodyPr>
          <a:lstStyle/>
          <a:p>
            <a:r>
              <a:rPr lang="en-US" b="1" dirty="0" smtClean="0"/>
              <a:t>Exit Slip – </a:t>
            </a:r>
            <a:r>
              <a:rPr lang="en-US" b="1" dirty="0"/>
              <a:t>A horizontal laser beam </a:t>
            </a:r>
            <a:r>
              <a:rPr lang="en-US" b="1" dirty="0" smtClean="0"/>
              <a:t>enters </a:t>
            </a:r>
            <a:r>
              <a:rPr lang="en-US" b="1" dirty="0"/>
              <a:t>the hypotenuse side of a </a:t>
            </a:r>
            <a:r>
              <a:rPr lang="en-US" b="1" dirty="0" smtClean="0"/>
              <a:t>30-60-90 </a:t>
            </a:r>
            <a:r>
              <a:rPr lang="en-US" b="1" dirty="0"/>
              <a:t>rectangular crown glass prism lying on its </a:t>
            </a:r>
            <a:r>
              <a:rPr lang="en-US" b="1" dirty="0" smtClean="0"/>
              <a:t>side as shown.  </a:t>
            </a:r>
            <a:r>
              <a:rPr lang="en-US" b="1" dirty="0"/>
              <a:t>(n = 1.52)</a:t>
            </a:r>
          </a:p>
          <a:p>
            <a:r>
              <a:rPr lang="en-US" b="1" dirty="0" smtClean="0"/>
              <a:t>What </a:t>
            </a:r>
            <a:r>
              <a:rPr lang="en-US" b="1" dirty="0"/>
              <a:t>is the angle of refraction?</a:t>
            </a:r>
          </a:p>
          <a:p>
            <a:endParaRPr lang="en-US" b="1" dirty="0" smtClean="0"/>
          </a:p>
          <a:p>
            <a:pPr lvl="1"/>
            <a:endParaRPr lang="en-US" b="1" dirty="0"/>
          </a:p>
          <a:p>
            <a:pPr lvl="1"/>
            <a:r>
              <a:rPr lang="en-US" b="1" dirty="0" smtClean="0"/>
              <a:t>What’s due? (homework for a homework check next class)</a:t>
            </a:r>
          </a:p>
          <a:p>
            <a:pPr lvl="2"/>
            <a:r>
              <a:rPr lang="en-US" b="1" dirty="0" smtClean="0"/>
              <a:t>p181 #25-28</a:t>
            </a:r>
            <a:endParaRPr lang="en-US" b="1" dirty="0"/>
          </a:p>
          <a:p>
            <a:pPr lvl="1"/>
            <a:r>
              <a:rPr lang="en-US" b="1" dirty="0" smtClean="0"/>
              <a:t>What’s next? (What to read to prepare for the next class.)</a:t>
            </a:r>
          </a:p>
          <a:p>
            <a:pPr lvl="2"/>
            <a:r>
              <a:rPr lang="en-US" sz="1600" b="1" dirty="0" smtClean="0"/>
              <a:t>Snell’s Law required lab 4.4 </a:t>
            </a:r>
            <a:r>
              <a:rPr lang="en-US" sz="1600" b="1" dirty="0"/>
              <a:t>Determining refractive index experimentally </a:t>
            </a:r>
          </a:p>
        </p:txBody>
      </p:sp>
      <p:sp>
        <p:nvSpPr>
          <p:cNvPr id="4" name="Right Triangle 3"/>
          <p:cNvSpPr/>
          <p:nvPr/>
        </p:nvSpPr>
        <p:spPr>
          <a:xfrm rot="16200000">
            <a:off x="9773350" y="3173391"/>
            <a:ext cx="874482" cy="1581641"/>
          </a:xfrm>
          <a:prstGeom prst="rtTriangle">
            <a:avLst/>
          </a:prstGeom>
          <a:solidFill>
            <a:srgbClr val="00B0F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11700000">
            <a:off x="9890551" y="3598897"/>
            <a:ext cx="640080" cy="6400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048839" y="3963490"/>
            <a:ext cx="119017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10239011" y="3968568"/>
            <a:ext cx="806071" cy="2804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1017160" y="4238335"/>
            <a:ext cx="457200" cy="4572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0602559" y="4238335"/>
            <a:ext cx="10058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67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Objectives/Agenda/Assignment</a:t>
            </a:r>
            <a:endParaRPr lang="en-US" dirty="0"/>
          </a:p>
        </p:txBody>
      </p:sp>
      <p:sp>
        <p:nvSpPr>
          <p:cNvPr id="3" name="Content Placeholder 2"/>
          <p:cNvSpPr>
            <a:spLocks noGrp="1"/>
          </p:cNvSpPr>
          <p:nvPr>
            <p:ph sz="half" idx="1"/>
          </p:nvPr>
        </p:nvSpPr>
        <p:spPr>
          <a:xfrm>
            <a:off x="1154954" y="2603500"/>
            <a:ext cx="10067228" cy="3416301"/>
          </a:xfrm>
        </p:spPr>
        <p:txBody>
          <a:bodyPr>
            <a:normAutofit/>
          </a:bodyPr>
          <a:lstStyle/>
          <a:p>
            <a:r>
              <a:rPr lang="en-US" sz="2000" b="1" dirty="0" smtClean="0"/>
              <a:t>Objective:  </a:t>
            </a:r>
          </a:p>
          <a:p>
            <a:pPr lvl="1"/>
            <a:r>
              <a:rPr lang="en-US" sz="1800" b="1" dirty="0" smtClean="0"/>
              <a:t>4.4 Wave behavior – Wave optics</a:t>
            </a:r>
          </a:p>
          <a:p>
            <a:r>
              <a:rPr lang="en-US" sz="2000" b="1" dirty="0" smtClean="0"/>
              <a:t>Agenda:</a:t>
            </a:r>
          </a:p>
          <a:p>
            <a:pPr lvl="1"/>
            <a:r>
              <a:rPr lang="en-US" sz="2000" b="1" dirty="0"/>
              <a:t>Reflection and refraction </a:t>
            </a:r>
            <a:endParaRPr lang="en-US" sz="2800" dirty="0"/>
          </a:p>
          <a:p>
            <a:pPr lvl="1"/>
            <a:r>
              <a:rPr lang="en-US" sz="2000" b="1" dirty="0"/>
              <a:t>Snell’s law, critical angle and total internal reflection </a:t>
            </a:r>
            <a:endParaRPr lang="en-US" sz="2800" dirty="0"/>
          </a:p>
          <a:p>
            <a:r>
              <a:rPr lang="en-US" b="1" dirty="0" smtClean="0"/>
              <a:t>Assignment</a:t>
            </a:r>
            <a:r>
              <a:rPr lang="en-US" b="1" dirty="0"/>
              <a:t>: p181 #</a:t>
            </a:r>
            <a:r>
              <a:rPr lang="en-US" b="1" dirty="0" smtClean="0"/>
              <a:t>25-28</a:t>
            </a:r>
            <a:endParaRPr lang="en-US" b="1" dirty="0"/>
          </a:p>
          <a:p>
            <a:endParaRPr lang="en-US" b="1" dirty="0"/>
          </a:p>
          <a:p>
            <a:endParaRPr lang="en-US" sz="2000" b="1" dirty="0" smtClean="0"/>
          </a:p>
        </p:txBody>
      </p:sp>
    </p:spTree>
    <p:extLst>
      <p:ext uri="{BB962C8B-B14F-4D97-AF65-F5344CB8AC3E}">
        <p14:creationId xmlns:p14="http://schemas.microsoft.com/office/powerpoint/2010/main" val="1078414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Ray Optics</a:t>
            </a:r>
            <a:endParaRPr lang="en-US" dirty="0"/>
          </a:p>
        </p:txBody>
      </p:sp>
      <p:sp>
        <p:nvSpPr>
          <p:cNvPr id="6" name="Content Placeholder 5"/>
          <p:cNvSpPr>
            <a:spLocks noGrp="1"/>
          </p:cNvSpPr>
          <p:nvPr>
            <p:ph idx="1"/>
          </p:nvPr>
        </p:nvSpPr>
        <p:spPr>
          <a:xfrm>
            <a:off x="1154954" y="2603500"/>
            <a:ext cx="4932337" cy="3416300"/>
          </a:xfrm>
        </p:spPr>
        <p:txBody>
          <a:bodyPr>
            <a:normAutofit fontScale="92500"/>
          </a:bodyPr>
          <a:lstStyle/>
          <a:p>
            <a:r>
              <a:rPr lang="en-US" b="1" dirty="0" smtClean="0"/>
              <a:t>One simple way to represent light from a source is by using an arrow to represent the direction of </a:t>
            </a:r>
            <a:r>
              <a:rPr lang="en-US" b="1" u="sng" dirty="0" smtClean="0"/>
              <a:t>a single ray</a:t>
            </a:r>
            <a:r>
              <a:rPr lang="en-US" b="1" dirty="0" smtClean="0"/>
              <a:t>.</a:t>
            </a:r>
          </a:p>
          <a:p>
            <a:r>
              <a:rPr lang="en-US" b="1" dirty="0" smtClean="0"/>
              <a:t>Recall rays are </a:t>
            </a:r>
            <a:r>
              <a:rPr lang="en-US" b="1" u="sng" dirty="0" smtClean="0"/>
              <a:t>normal to the wave fronts</a:t>
            </a:r>
            <a:r>
              <a:rPr lang="en-US" b="1" dirty="0" smtClean="0"/>
              <a:t>.</a:t>
            </a:r>
          </a:p>
          <a:p>
            <a:r>
              <a:rPr lang="en-US" b="1" u="sng" dirty="0" smtClean="0"/>
              <a:t>Ray diagrams </a:t>
            </a:r>
            <a:r>
              <a:rPr lang="en-US" b="1" dirty="0" smtClean="0"/>
              <a:t>are useful when describing how light reflects from surfaces and refracts through different media.</a:t>
            </a:r>
          </a:p>
          <a:p>
            <a:r>
              <a:rPr lang="en-US" b="1" dirty="0" smtClean="0"/>
              <a:t>For reflection, the </a:t>
            </a:r>
            <a:r>
              <a:rPr lang="en-US" b="1" u="sng" dirty="0" smtClean="0"/>
              <a:t>incident ray angle </a:t>
            </a:r>
            <a:r>
              <a:rPr lang="en-US" b="1" dirty="0" smtClean="0"/>
              <a:t>to the normal of the surface </a:t>
            </a:r>
            <a:r>
              <a:rPr lang="en-US" b="1" u="sng" dirty="0" smtClean="0"/>
              <a:t>equals the reflected ray angle</a:t>
            </a:r>
            <a:r>
              <a:rPr lang="en-US" b="1" dirty="0" smtClean="0"/>
              <a:t> to the normal of the surface, as shown.</a:t>
            </a:r>
            <a:endParaRPr lang="en-US" b="1" dirty="0"/>
          </a:p>
        </p:txBody>
      </p:sp>
      <p:grpSp>
        <p:nvGrpSpPr>
          <p:cNvPr id="10" name="Group 9"/>
          <p:cNvGrpSpPr/>
          <p:nvPr/>
        </p:nvGrpSpPr>
        <p:grpSpPr>
          <a:xfrm>
            <a:off x="6642735" y="2417098"/>
            <a:ext cx="4526008" cy="3602702"/>
            <a:chOff x="6642735" y="2417098"/>
            <a:chExt cx="4526008" cy="360270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735" y="2417098"/>
              <a:ext cx="4526008" cy="3602702"/>
            </a:xfrm>
            <a:prstGeom prst="rect">
              <a:avLst/>
            </a:prstGeom>
          </p:spPr>
        </p:pic>
        <p:sp>
          <p:nvSpPr>
            <p:cNvPr id="8" name="TextBox 7"/>
            <p:cNvSpPr txBox="1"/>
            <p:nvPr/>
          </p:nvSpPr>
          <p:spPr>
            <a:xfrm>
              <a:off x="8294914" y="4741817"/>
              <a:ext cx="444137" cy="369332"/>
            </a:xfrm>
            <a:prstGeom prst="rect">
              <a:avLst/>
            </a:prstGeom>
            <a:noFill/>
          </p:spPr>
          <p:txBody>
            <a:bodyPr wrap="square" rtlCol="0">
              <a:spAutoFit/>
            </a:bodyPr>
            <a:lstStyle/>
            <a:p>
              <a:r>
                <a:rPr lang="el-GR" b="1" dirty="0" smtClean="0"/>
                <a:t> </a:t>
              </a:r>
              <a:r>
                <a:rPr lang="el-GR" b="1" dirty="0"/>
                <a:t>θ</a:t>
              </a:r>
              <a:endParaRPr lang="en-US" dirty="0">
                <a:noFill/>
              </a:endParaRPr>
            </a:p>
          </p:txBody>
        </p:sp>
        <p:sp>
          <p:nvSpPr>
            <p:cNvPr id="9" name="TextBox 8"/>
            <p:cNvSpPr txBox="1"/>
            <p:nvPr/>
          </p:nvSpPr>
          <p:spPr>
            <a:xfrm>
              <a:off x="8785043" y="4741817"/>
              <a:ext cx="444137" cy="369332"/>
            </a:xfrm>
            <a:prstGeom prst="rect">
              <a:avLst/>
            </a:prstGeom>
            <a:noFill/>
          </p:spPr>
          <p:txBody>
            <a:bodyPr wrap="square" rtlCol="0">
              <a:spAutoFit/>
            </a:bodyPr>
            <a:lstStyle/>
            <a:p>
              <a:r>
                <a:rPr lang="el-GR" b="1" dirty="0" smtClean="0"/>
                <a:t> </a:t>
              </a:r>
              <a:r>
                <a:rPr lang="el-GR" b="1" dirty="0"/>
                <a:t>θ</a:t>
              </a:r>
              <a:endParaRPr lang="en-US" dirty="0">
                <a:noFill/>
              </a:endParaRPr>
            </a:p>
          </p:txBody>
        </p:sp>
      </p:grpSp>
    </p:spTree>
    <p:extLst>
      <p:ext uri="{BB962C8B-B14F-4D97-AF65-F5344CB8AC3E}">
        <p14:creationId xmlns:p14="http://schemas.microsoft.com/office/powerpoint/2010/main" val="15484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 / Snell’s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4954" y="2603500"/>
                <a:ext cx="5035545" cy="3416300"/>
              </a:xfrm>
            </p:spPr>
            <p:txBody>
              <a:bodyPr>
                <a:normAutofit lnSpcReduction="10000"/>
              </a:bodyPr>
              <a:lstStyle/>
              <a:p>
                <a:r>
                  <a:rPr lang="en-US" sz="2000" b="1" dirty="0" smtClean="0"/>
                  <a:t>When light passes through a </a:t>
                </a:r>
                <a:r>
                  <a:rPr lang="en-US" sz="2000" b="1" u="sng" dirty="0" smtClean="0"/>
                  <a:t>medium with a larger index of refraction,</a:t>
                </a:r>
                <a:r>
                  <a:rPr lang="en-US" sz="2000" b="1" dirty="0" smtClean="0"/>
                  <a:t> </a:t>
                </a:r>
                <a:r>
                  <a:rPr lang="en-US" sz="2000" b="1" i="1" dirty="0" smtClean="0"/>
                  <a:t>n</a:t>
                </a:r>
                <a:r>
                  <a:rPr lang="en-US" sz="2000" b="1" dirty="0" smtClean="0"/>
                  <a:t>, the light ray will </a:t>
                </a:r>
                <a:r>
                  <a:rPr lang="en-US" sz="2000" b="1" u="sng" dirty="0" smtClean="0"/>
                  <a:t>bend toward the normal</a:t>
                </a:r>
                <a:r>
                  <a:rPr lang="en-US" sz="2000" b="1" dirty="0" smtClean="0"/>
                  <a:t>.</a:t>
                </a:r>
              </a:p>
              <a:p>
                <a:r>
                  <a:rPr lang="en-US" sz="2000" b="1" u="sng" dirty="0" smtClean="0"/>
                  <a:t>A Normal = a line perpendicular </a:t>
                </a:r>
                <a:r>
                  <a:rPr lang="en-US" sz="2000" b="1" dirty="0" smtClean="0"/>
                  <a:t>to the surface</a:t>
                </a:r>
              </a:p>
              <a:p>
                <a:r>
                  <a:rPr lang="en-US" sz="2000" b="1" dirty="0" smtClean="0"/>
                  <a:t>The magnitude of the change in direction is determined by </a:t>
                </a:r>
                <a:r>
                  <a:rPr lang="en-US" sz="2000" b="1" u="sng" dirty="0" smtClean="0"/>
                  <a:t>Snell’s law</a:t>
                </a:r>
              </a:p>
              <a:p>
                <a:r>
                  <a:rPr lang="en-US" sz="2000" b="1" dirty="0" smtClean="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𝒏</m:t>
                        </m:r>
                      </m:e>
                      <m:sub>
                        <m:r>
                          <a:rPr lang="en-US" sz="2000" b="1" i="1" smtClean="0">
                            <a:latin typeface="Cambria Math" panose="02040503050406030204" pitchFamily="18" charset="0"/>
                          </a:rPr>
                          <m:t>𝟏</m:t>
                        </m:r>
                      </m:sub>
                    </m:sSub>
                    <m:r>
                      <m:rPr>
                        <m:nor/>
                      </m:rPr>
                      <a:rPr lang="en-US" sz="2000" b="1" i="0" smtClean="0">
                        <a:latin typeface="Cambria Math" panose="02040503050406030204" pitchFamily="18" charset="0"/>
                      </a:rPr>
                      <m:t>sin</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𝜽</m:t>
                        </m:r>
                      </m:e>
                      <m:sub>
                        <m:r>
                          <a:rPr lang="en-US" sz="2000" b="1" i="1" smtClean="0">
                            <a:latin typeface="Cambria Math" panose="02040503050406030204" pitchFamily="18" charset="0"/>
                          </a:rPr>
                          <m:t>𝟏</m:t>
                        </m:r>
                      </m:sub>
                    </m:sSub>
                    <m:r>
                      <a:rPr lang="en-US" sz="2000" b="1" i="1" smtClean="0">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𝒏</m:t>
                        </m:r>
                      </m:e>
                      <m:sub>
                        <m:r>
                          <a:rPr lang="en-US" sz="2000" b="1" i="1" smtClean="0">
                            <a:latin typeface="Cambria Math" panose="02040503050406030204" pitchFamily="18" charset="0"/>
                          </a:rPr>
                          <m:t>𝟐</m:t>
                        </m:r>
                      </m:sub>
                    </m:sSub>
                    <m:r>
                      <m:rPr>
                        <m:nor/>
                      </m:rPr>
                      <a:rPr lang="en-US" sz="2000" b="1">
                        <a:latin typeface="Cambria Math" panose="02040503050406030204" pitchFamily="18" charset="0"/>
                      </a:rPr>
                      <m:t>sin</m:t>
                    </m:r>
                    <m:sSub>
                      <m:sSubPr>
                        <m:ctrlPr>
                          <a:rPr lang="en-US" sz="2000" b="1" i="1">
                            <a:latin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𝜽</m:t>
                        </m:r>
                      </m:e>
                      <m:sub>
                        <m:r>
                          <a:rPr lang="en-US" sz="2000" b="1" i="1" smtClean="0">
                            <a:latin typeface="Cambria Math" panose="02040503050406030204" pitchFamily="18" charset="0"/>
                            <a:ea typeface="Cambria Math" panose="02040503050406030204" pitchFamily="18" charset="0"/>
                          </a:rPr>
                          <m:t>𝟐</m:t>
                        </m:r>
                      </m:sub>
                    </m:sSub>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4954" y="2603500"/>
                <a:ext cx="5035545" cy="3416300"/>
              </a:xfrm>
              <a:blipFill>
                <a:blip r:embed="rId2"/>
                <a:stretch>
                  <a:fillRect l="-484" t="-1783"/>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654" y="2472872"/>
            <a:ext cx="4626838" cy="3693233"/>
          </a:xfrm>
          <a:prstGeom prst="rect">
            <a:avLst/>
          </a:prstGeom>
        </p:spPr>
      </p:pic>
      <p:sp>
        <p:nvSpPr>
          <p:cNvPr id="5" name="TextBox 4"/>
          <p:cNvSpPr txBox="1"/>
          <p:nvPr/>
        </p:nvSpPr>
        <p:spPr>
          <a:xfrm>
            <a:off x="8164285" y="3383280"/>
            <a:ext cx="444137" cy="369332"/>
          </a:xfrm>
          <a:prstGeom prst="rect">
            <a:avLst/>
          </a:prstGeom>
          <a:noFill/>
        </p:spPr>
        <p:txBody>
          <a:bodyPr wrap="square" rtlCol="0">
            <a:spAutoFit/>
          </a:bodyPr>
          <a:lstStyle/>
          <a:p>
            <a:r>
              <a:rPr lang="el-GR" b="1" dirty="0" smtClean="0"/>
              <a:t> </a:t>
            </a:r>
            <a:r>
              <a:rPr lang="el-GR" b="1" dirty="0"/>
              <a:t>θ</a:t>
            </a:r>
            <a:endParaRPr lang="en-US" dirty="0">
              <a:noFill/>
            </a:endParaRPr>
          </a:p>
        </p:txBody>
      </p:sp>
      <p:sp>
        <p:nvSpPr>
          <p:cNvPr id="6" name="TextBox 5"/>
          <p:cNvSpPr txBox="1"/>
          <p:nvPr/>
        </p:nvSpPr>
        <p:spPr>
          <a:xfrm>
            <a:off x="8698569" y="5042263"/>
            <a:ext cx="444137" cy="369332"/>
          </a:xfrm>
          <a:prstGeom prst="rect">
            <a:avLst/>
          </a:prstGeom>
          <a:noFill/>
        </p:spPr>
        <p:txBody>
          <a:bodyPr wrap="square" rtlCol="0">
            <a:spAutoFit/>
          </a:bodyPr>
          <a:lstStyle/>
          <a:p>
            <a:r>
              <a:rPr lang="el-GR" b="1" dirty="0" smtClean="0"/>
              <a:t> </a:t>
            </a:r>
            <a:r>
              <a:rPr lang="el-GR" b="1" dirty="0"/>
              <a:t>θ</a:t>
            </a:r>
            <a:endParaRPr lang="en-US" dirty="0">
              <a:noFill/>
            </a:endParaRPr>
          </a:p>
        </p:txBody>
      </p:sp>
    </p:spTree>
    <p:extLst>
      <p:ext uri="{BB962C8B-B14F-4D97-AF65-F5344CB8AC3E}">
        <p14:creationId xmlns:p14="http://schemas.microsoft.com/office/powerpoint/2010/main" val="141912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Problems</a:t>
            </a:r>
            <a:endParaRPr lang="en-US" dirty="0"/>
          </a:p>
        </p:txBody>
      </p:sp>
      <p:sp>
        <p:nvSpPr>
          <p:cNvPr id="3" name="Content Placeholder 2"/>
          <p:cNvSpPr>
            <a:spLocks noGrp="1"/>
          </p:cNvSpPr>
          <p:nvPr>
            <p:ph idx="1"/>
          </p:nvPr>
        </p:nvSpPr>
        <p:spPr>
          <a:xfrm>
            <a:off x="1154954" y="2603500"/>
            <a:ext cx="5977366" cy="3416300"/>
          </a:xfrm>
        </p:spPr>
        <p:txBody>
          <a:bodyPr/>
          <a:lstStyle/>
          <a:p>
            <a:r>
              <a:rPr lang="en-US" b="1" dirty="0"/>
              <a:t>Determine the angle of the reflected ray and the angle of the refracted ray when a beam of light is incident on the surface of a lake at 50 degrees to the normal. </a:t>
            </a:r>
            <a:r>
              <a:rPr lang="en-US" b="1" dirty="0" smtClean="0"/>
              <a:t>Draw a ray diagram.</a:t>
            </a:r>
          </a:p>
          <a:p>
            <a:endParaRPr lang="en-US" b="1" dirty="0"/>
          </a:p>
          <a:p>
            <a:r>
              <a:rPr lang="en-US" b="1" dirty="0" smtClean="0"/>
              <a:t>A person whose eyes are 1.62 m above the floor stands 2.10 m in front of a vertical plane mirror whose bottom edge is 43 cm above the floor. What is the horizontal distance to the base of the wall supporting the mirror of the nearest point on the floor that can be seen reflected in the mirror?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657" y="-224329"/>
            <a:ext cx="4809420" cy="6818991"/>
          </a:xfrm>
          <a:prstGeom prst="rect">
            <a:avLst/>
          </a:prstGeom>
        </p:spPr>
      </p:pic>
    </p:spTree>
    <p:extLst>
      <p:ext uri="{BB962C8B-B14F-4D97-AF65-F5344CB8AC3E}">
        <p14:creationId xmlns:p14="http://schemas.microsoft.com/office/powerpoint/2010/main" val="12792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formation</a:t>
            </a:r>
            <a:endParaRPr lang="en-US" dirty="0"/>
          </a:p>
        </p:txBody>
      </p:sp>
      <p:sp>
        <p:nvSpPr>
          <p:cNvPr id="3" name="Content Placeholder 2"/>
          <p:cNvSpPr>
            <a:spLocks noGrp="1"/>
          </p:cNvSpPr>
          <p:nvPr>
            <p:ph idx="1"/>
          </p:nvPr>
        </p:nvSpPr>
        <p:spPr>
          <a:xfrm>
            <a:off x="1154954" y="2603500"/>
            <a:ext cx="5964303" cy="3416300"/>
          </a:xfrm>
        </p:spPr>
        <p:txBody>
          <a:bodyPr>
            <a:normAutofit fontScale="92500" lnSpcReduction="20000"/>
          </a:bodyPr>
          <a:lstStyle/>
          <a:p>
            <a:r>
              <a:rPr lang="en-US" b="1" dirty="0" smtClean="0"/>
              <a:t>What we see in a mirror is a </a:t>
            </a:r>
            <a:r>
              <a:rPr lang="en-US" b="1" u="sng" dirty="0" smtClean="0"/>
              <a:t>virtual image </a:t>
            </a:r>
            <a:r>
              <a:rPr lang="en-US" b="1" dirty="0" smtClean="0"/>
              <a:t>that appears to be located the </a:t>
            </a:r>
            <a:r>
              <a:rPr lang="en-US" b="1" u="sng" dirty="0" smtClean="0"/>
              <a:t>exact same distance behind the mirror, d</a:t>
            </a:r>
            <a:r>
              <a:rPr lang="en-US" b="1" u="sng" baseline="-25000" dirty="0" smtClean="0"/>
              <a:t>i</a:t>
            </a:r>
            <a:r>
              <a:rPr lang="en-US" b="1" u="sng" dirty="0" smtClean="0"/>
              <a:t> </a:t>
            </a:r>
            <a:r>
              <a:rPr lang="en-US" b="1" dirty="0" smtClean="0"/>
              <a:t>as </a:t>
            </a:r>
            <a:r>
              <a:rPr lang="en-US" b="1" u="sng" dirty="0" smtClean="0"/>
              <a:t>the actual image is located in front of the mirror, d</a:t>
            </a:r>
            <a:r>
              <a:rPr lang="en-US" b="1" u="sng" baseline="-25000" dirty="0" smtClean="0"/>
              <a:t>o</a:t>
            </a:r>
            <a:r>
              <a:rPr lang="en-US" b="1" dirty="0" smtClean="0"/>
              <a:t>. </a:t>
            </a:r>
            <a:r>
              <a:rPr lang="en-US" dirty="0" smtClean="0"/>
              <a:t> </a:t>
            </a:r>
          </a:p>
          <a:p>
            <a:r>
              <a:rPr lang="en-US" sz="2200" b="1" dirty="0"/>
              <a:t>d</a:t>
            </a:r>
            <a:r>
              <a:rPr lang="en-US" sz="2200" b="1" baseline="-25000" dirty="0" smtClean="0"/>
              <a:t>i</a:t>
            </a:r>
            <a:r>
              <a:rPr lang="en-US" sz="2200" b="1" dirty="0" smtClean="0"/>
              <a:t> = d</a:t>
            </a:r>
            <a:r>
              <a:rPr lang="en-US" sz="2200" b="1" baseline="-25000" dirty="0" smtClean="0"/>
              <a:t>o</a:t>
            </a:r>
            <a:endParaRPr lang="en-US" sz="2200" b="1" dirty="0" smtClean="0"/>
          </a:p>
          <a:p>
            <a:r>
              <a:rPr lang="en-US" b="1" dirty="0" smtClean="0"/>
              <a:t>The light coming from all points along the object obey the law of reflection.</a:t>
            </a:r>
          </a:p>
          <a:p>
            <a:r>
              <a:rPr lang="en-US" b="1" dirty="0" smtClean="0"/>
              <a:t>Our mind </a:t>
            </a:r>
            <a:r>
              <a:rPr lang="en-US" b="1" i="1" dirty="0" smtClean="0"/>
              <a:t>interprets</a:t>
            </a:r>
            <a:r>
              <a:rPr lang="en-US" b="1" dirty="0" smtClean="0"/>
              <a:t> these reflected rays as if they originated along straight lines from the location of the virtual image.</a:t>
            </a:r>
          </a:p>
          <a:p>
            <a:r>
              <a:rPr lang="en-US" b="1" dirty="0" smtClean="0"/>
              <a:t>It is called a </a:t>
            </a:r>
            <a:r>
              <a:rPr lang="en-US" b="1" u="sng" dirty="0" smtClean="0"/>
              <a:t>virtual image </a:t>
            </a:r>
            <a:r>
              <a:rPr lang="en-US" b="1" dirty="0" smtClean="0"/>
              <a:t>because there are no light rays present at the location of the image.</a:t>
            </a:r>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092" y="2844465"/>
            <a:ext cx="3810868" cy="2934369"/>
          </a:xfrm>
          <a:prstGeom prst="rect">
            <a:avLst/>
          </a:prstGeom>
        </p:spPr>
      </p:pic>
    </p:spTree>
    <p:extLst>
      <p:ext uri="{BB962C8B-B14F-4D97-AF65-F5344CB8AC3E}">
        <p14:creationId xmlns:p14="http://schemas.microsoft.com/office/powerpoint/2010/main" val="187070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internal reflection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54954" y="2603500"/>
                <a:ext cx="5650795" cy="3416300"/>
              </a:xfrm>
            </p:spPr>
            <p:txBody>
              <a:bodyPr>
                <a:normAutofit/>
              </a:bodyPr>
              <a:lstStyle/>
              <a:p>
                <a:r>
                  <a:rPr lang="en-US" b="1" dirty="0" smtClean="0"/>
                  <a:t>Consider a light ray traveling within a medium with a relatively high index of refraction approaching a boundary with a low index of refraction such as air. </a:t>
                </a:r>
              </a:p>
              <a:p>
                <a:r>
                  <a:rPr lang="en-US" b="1" dirty="0" smtClean="0"/>
                  <a:t>Because the light ray bends away from the normal at the boundary, there are </a:t>
                </a:r>
                <a:r>
                  <a:rPr lang="en-US" b="1" u="sng" dirty="0" smtClean="0"/>
                  <a:t>three possible results.</a:t>
                </a:r>
              </a:p>
              <a:p>
                <a:pPr lvl="1"/>
                <a:r>
                  <a:rPr lang="en-US" b="1" dirty="0" smtClean="0"/>
                  <a:t>Refracted ray (Snell’s Law)</a:t>
                </a:r>
              </a:p>
              <a:p>
                <a:pPr lvl="1"/>
                <a:r>
                  <a:rPr lang="en-US" b="1" dirty="0" smtClean="0"/>
                  <a:t>Critical angle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𝟏</m:t>
                        </m:r>
                      </m:sub>
                    </m:sSub>
                    <m:r>
                      <m:rPr>
                        <m:nor/>
                      </m:rPr>
                      <a:rPr lang="en-US" b="1">
                        <a:latin typeface="Cambria Math" panose="02040503050406030204" pitchFamily="18" charset="0"/>
                      </a:rPr>
                      <m:t>sin</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b="1" i="1" smtClean="0">
                            <a:latin typeface="Cambria Math" panose="02040503050406030204" pitchFamily="18" charset="0"/>
                            <a:ea typeface="Cambria Math" panose="02040503050406030204" pitchFamily="18" charset="0"/>
                          </a:rPr>
                          <m:t>𝒄</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𝟐</m:t>
                        </m:r>
                      </m:sub>
                    </m:sSub>
                  </m:oMath>
                </a14:m>
                <a:r>
                  <a:rPr lang="en-US" b="1" dirty="0" smtClean="0"/>
                  <a:t>)</a:t>
                </a:r>
              </a:p>
              <a:p>
                <a:pPr lvl="1"/>
                <a:r>
                  <a:rPr lang="en-US" b="1" dirty="0" smtClean="0"/>
                  <a:t>Total internal reflection (no refraction)</a:t>
                </a:r>
              </a:p>
              <a:p>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54954" y="2603500"/>
                <a:ext cx="5650795" cy="3416300"/>
              </a:xfrm>
              <a:blipFill>
                <a:blip r:embed="rId2"/>
                <a:stretch>
                  <a:fillRect l="-216" t="-891" r="-1187"/>
                </a:stretch>
              </a:blipFill>
            </p:spPr>
            <p:txBody>
              <a:bodyPr/>
              <a:lstStyle/>
              <a:p>
                <a:r>
                  <a:rPr lang="en-US">
                    <a:noFill/>
                  </a:rPr>
                  <a:t> </a:t>
                </a:r>
              </a:p>
            </p:txBody>
          </p:sp>
        </mc:Fallback>
      </mc:AlternateContent>
      <p:pic>
        <p:nvPicPr>
          <p:cNvPr id="1026" name="Picture 2" descr="Image result for Total internal ref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338" y="2603500"/>
            <a:ext cx="4380248" cy="22166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5749" y="4819732"/>
            <a:ext cx="4227015" cy="1200329"/>
          </a:xfrm>
          <a:prstGeom prst="rect">
            <a:avLst/>
          </a:prstGeom>
          <a:noFill/>
        </p:spPr>
        <p:txBody>
          <a:bodyPr wrap="square" rtlCol="0">
            <a:spAutoFit/>
          </a:bodyPr>
          <a:lstStyle/>
          <a:p>
            <a:pPr marL="285750" indent="-285750">
              <a:buClr>
                <a:schemeClr val="accent1">
                  <a:lumMod val="60000"/>
                  <a:lumOff val="40000"/>
                </a:schemeClr>
              </a:buClr>
              <a:buFont typeface="Wingdings" panose="05000000000000000000" pitchFamily="2" charset="2"/>
              <a:buChar char="Ø"/>
            </a:pPr>
            <a:r>
              <a:rPr lang="en-US" b="1" dirty="0" smtClean="0">
                <a:solidFill>
                  <a:schemeClr val="tx1">
                    <a:lumMod val="75000"/>
                    <a:lumOff val="25000"/>
                  </a:schemeClr>
                </a:solidFill>
              </a:rPr>
              <a:t>At every media boundary, there will be a reflection as well as a possible refraction. </a:t>
            </a:r>
          </a:p>
          <a:p>
            <a:pPr marL="285750" indent="-285750">
              <a:buClr>
                <a:schemeClr val="accent1">
                  <a:lumMod val="60000"/>
                  <a:lumOff val="40000"/>
                </a:schemeClr>
              </a:buClr>
              <a:buFont typeface="Wingdings" panose="05000000000000000000" pitchFamily="2" charset="2"/>
              <a:buChar char="Ø"/>
            </a:pPr>
            <a:r>
              <a:rPr lang="en-US" b="1" dirty="0" smtClean="0">
                <a:solidFill>
                  <a:schemeClr val="tx1">
                    <a:lumMod val="75000"/>
                    <a:lumOff val="25000"/>
                  </a:schemeClr>
                </a:solidFill>
              </a:rPr>
              <a:t>Used in fiber optic cables.</a:t>
            </a:r>
            <a:endParaRPr lang="en-US" b="1" dirty="0">
              <a:solidFill>
                <a:schemeClr val="tx1">
                  <a:lumMod val="75000"/>
                  <a:lumOff val="25000"/>
                </a:schemeClr>
              </a:solidFill>
            </a:endParaRPr>
          </a:p>
        </p:txBody>
      </p:sp>
    </p:spTree>
    <p:extLst>
      <p:ext uri="{BB962C8B-B14F-4D97-AF65-F5344CB8AC3E}">
        <p14:creationId xmlns:p14="http://schemas.microsoft.com/office/powerpoint/2010/main" val="129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Rainbows and Crystals</a:t>
            </a:r>
            <a:endParaRPr lang="en-US" dirty="0"/>
          </a:p>
        </p:txBody>
      </p:sp>
      <p:sp>
        <p:nvSpPr>
          <p:cNvPr id="3" name="Content Placeholder 2"/>
          <p:cNvSpPr>
            <a:spLocks noGrp="1"/>
          </p:cNvSpPr>
          <p:nvPr>
            <p:ph idx="1"/>
          </p:nvPr>
        </p:nvSpPr>
        <p:spPr/>
        <p:txBody>
          <a:bodyPr>
            <a:normAutofit/>
          </a:bodyPr>
          <a:lstStyle/>
          <a:p>
            <a:r>
              <a:rPr lang="en-US" sz="2400" b="1" dirty="0" smtClean="0"/>
              <a:t>Crystals can be used to create rainbows because the index of refraction of a medium depends on wavelength. </a:t>
            </a:r>
            <a:r>
              <a:rPr lang="en-US" sz="2400" b="1" dirty="0"/>
              <a:t>This phenomenon is called </a:t>
            </a:r>
            <a:r>
              <a:rPr lang="en-US" sz="2400" b="1" u="sng" dirty="0"/>
              <a:t>dispersion</a:t>
            </a:r>
            <a:r>
              <a:rPr lang="en-US" sz="2400" b="1" dirty="0"/>
              <a:t>. </a:t>
            </a:r>
            <a:endParaRPr lang="en-US" sz="2400" b="1" dirty="0" smtClean="0"/>
          </a:p>
          <a:p>
            <a:r>
              <a:rPr lang="en-US" sz="2400" b="1" dirty="0" smtClean="0"/>
              <a:t>How? Consider a particle of the medium at the interface. The frequency of oscillation of this point can only be one value, and must match the incident frequency and the refracted frequency. </a:t>
            </a:r>
            <a:r>
              <a:rPr lang="en-US" sz="2400" b="1" u="sng" dirty="0" smtClean="0"/>
              <a:t>Frequency does not change</a:t>
            </a:r>
            <a:r>
              <a:rPr lang="en-US" sz="2400" b="1" dirty="0" smtClean="0"/>
              <a:t>.</a:t>
            </a:r>
          </a:p>
        </p:txBody>
      </p:sp>
    </p:spTree>
    <p:extLst>
      <p:ext uri="{BB962C8B-B14F-4D97-AF65-F5344CB8AC3E}">
        <p14:creationId xmlns:p14="http://schemas.microsoft.com/office/powerpoint/2010/main" val="279507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Rainbows and Crystals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4954" y="2603500"/>
                <a:ext cx="9492382" cy="3416300"/>
              </a:xfrm>
            </p:spPr>
            <p:txBody>
              <a:bodyPr>
                <a:noAutofit/>
              </a:bodyPr>
              <a:lstStyle/>
              <a:p>
                <a:r>
                  <a:rPr lang="en-US" sz="2400" b="1" dirty="0" smtClean="0"/>
                  <a:t>For any given frequency of light,    </a:t>
                </a:r>
                <a14:m>
                  <m:oMath xmlns:m="http://schemas.openxmlformats.org/officeDocument/2006/math">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𝒏</m:t>
                            </m:r>
                          </m:e>
                          <m:sub>
                            <m:r>
                              <a:rPr lang="en-US" sz="2400" b="1" i="1">
                                <a:latin typeface="Cambria Math" panose="02040503050406030204" pitchFamily="18" charset="0"/>
                              </a:rPr>
                              <m:t>𝟏</m:t>
                            </m:r>
                          </m:sub>
                        </m:sSub>
                      </m:num>
                      <m:den>
                        <m:sSub>
                          <m:sSubPr>
                            <m:ctrlPr>
                              <a:rPr lang="en-US" sz="2400" b="1" i="1">
                                <a:latin typeface="Cambria Math" panose="02040503050406030204" pitchFamily="18" charset="0"/>
                              </a:rPr>
                            </m:ctrlPr>
                          </m:sSubPr>
                          <m:e>
                            <m:r>
                              <a:rPr lang="en-US" sz="2400" b="1" i="1" smtClean="0">
                                <a:latin typeface="Cambria Math" panose="02040503050406030204" pitchFamily="18" charset="0"/>
                              </a:rPr>
                              <m:t>𝒏</m:t>
                            </m:r>
                          </m:e>
                          <m:sub>
                            <m:r>
                              <a:rPr lang="en-US" sz="2400" b="1" i="1">
                                <a:latin typeface="Cambria Math" panose="02040503050406030204" pitchFamily="18" charset="0"/>
                                <a:ea typeface="Cambria Math" panose="02040503050406030204" pitchFamily="18" charset="0"/>
                              </a:rPr>
                              <m:t>𝟐</m:t>
                            </m:r>
                          </m:sub>
                        </m:sSub>
                      </m:den>
                    </m:f>
                    <m:r>
                      <a:rPr lang="en-US" sz="2400" b="1" i="1" smtClean="0">
                        <a:latin typeface="Cambria Math" panose="02040503050406030204" pitchFamily="18" charset="0"/>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𝒄</m:t>
                            </m:r>
                          </m:e>
                          <m:sub>
                            <m:r>
                              <a:rPr lang="en-US" sz="2400" b="1" i="1" smtClean="0">
                                <a:latin typeface="Cambria Math" panose="02040503050406030204" pitchFamily="18" charset="0"/>
                                <a:ea typeface="Cambria Math" panose="02040503050406030204" pitchFamily="18" charset="0"/>
                              </a:rPr>
                              <m:t>𝟐</m:t>
                            </m:r>
                          </m:sub>
                        </m:sSub>
                      </m:num>
                      <m:den>
                        <m:sSub>
                          <m:sSubPr>
                            <m:ctrlPr>
                              <a:rPr lang="en-US" sz="2400" b="1" i="1">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𝒄</m:t>
                            </m:r>
                          </m:e>
                          <m:sub>
                            <m:r>
                              <a:rPr lang="en-US" sz="2400" b="1" i="1" smtClean="0">
                                <a:latin typeface="Cambria Math" panose="02040503050406030204" pitchFamily="18" charset="0"/>
                                <a:ea typeface="Cambria Math" panose="02040503050406030204" pitchFamily="18" charset="0"/>
                              </a:rPr>
                              <m:t>𝟏</m:t>
                            </m:r>
                          </m:sub>
                        </m:sSub>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𝝀</m:t>
                            </m:r>
                          </m:e>
                          <m:sub>
                            <m:r>
                              <a:rPr lang="en-US" sz="2400" b="1" i="1" smtClean="0">
                                <a:latin typeface="Cambria Math" panose="02040503050406030204" pitchFamily="18" charset="0"/>
                              </a:rPr>
                              <m:t>𝟐</m:t>
                            </m:r>
                          </m:sub>
                        </m:sSub>
                        <m:r>
                          <a:rPr lang="en-US" sz="2400" b="1" i="1" smtClean="0">
                            <a:latin typeface="Cambria Math" panose="02040503050406030204" pitchFamily="18" charset="0"/>
                          </a:rPr>
                          <m:t>𝒇</m:t>
                        </m:r>
                      </m:num>
                      <m:den>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𝝀</m:t>
                            </m:r>
                          </m:e>
                          <m:sub>
                            <m:r>
                              <a:rPr lang="en-US" sz="2400" b="1" i="1" smtClean="0">
                                <a:latin typeface="Cambria Math" panose="02040503050406030204" pitchFamily="18" charset="0"/>
                                <a:ea typeface="Cambria Math" panose="02040503050406030204" pitchFamily="18" charset="0"/>
                              </a:rPr>
                              <m:t>𝟏</m:t>
                            </m:r>
                          </m:sub>
                        </m:sSub>
                        <m:r>
                          <a:rPr lang="en-US" sz="2400" b="1" i="1">
                            <a:latin typeface="Cambria Math" panose="02040503050406030204" pitchFamily="18" charset="0"/>
                          </a:rPr>
                          <m:t>𝒇</m:t>
                        </m:r>
                      </m:den>
                    </m:f>
                  </m:oMath>
                </a14:m>
                <a:r>
                  <a:rPr lang="en-US" sz="2400" b="1" dirty="0" smtClean="0"/>
                  <a:t>   so    </a:t>
                </a:r>
                <a14:m>
                  <m:oMath xmlns:m="http://schemas.openxmlformats.org/officeDocument/2006/math">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𝒏</m:t>
                            </m:r>
                          </m:e>
                          <m:sub>
                            <m:r>
                              <a:rPr lang="en-US" sz="2400" b="1" i="1">
                                <a:latin typeface="Cambria Math" panose="02040503050406030204" pitchFamily="18" charset="0"/>
                              </a:rPr>
                              <m:t>𝟏</m:t>
                            </m:r>
                          </m:sub>
                        </m:sSub>
                      </m:num>
                      <m:den>
                        <m:sSub>
                          <m:sSubPr>
                            <m:ctrlPr>
                              <a:rPr lang="en-US" sz="2400" b="1" i="1">
                                <a:latin typeface="Cambria Math" panose="02040503050406030204" pitchFamily="18" charset="0"/>
                              </a:rPr>
                            </m:ctrlPr>
                          </m:sSubPr>
                          <m:e>
                            <m:r>
                              <a:rPr lang="en-US" sz="2400" b="1" i="1">
                                <a:latin typeface="Cambria Math" panose="02040503050406030204" pitchFamily="18" charset="0"/>
                              </a:rPr>
                              <m:t>𝒏</m:t>
                            </m:r>
                          </m:e>
                          <m:sub>
                            <m:r>
                              <a:rPr lang="en-US" sz="2400" b="1" i="1">
                                <a:latin typeface="Cambria Math" panose="02040503050406030204" pitchFamily="18" charset="0"/>
                                <a:ea typeface="Cambria Math" panose="02040503050406030204" pitchFamily="18" charset="0"/>
                              </a:rPr>
                              <m:t>𝟐</m:t>
                            </m:r>
                          </m:sub>
                        </m:sSub>
                      </m:den>
                    </m:f>
                    <m:r>
                      <a:rPr lang="en-US" sz="2400" b="1" i="1">
                        <a:latin typeface="Cambria Math" panose="02040503050406030204" pitchFamily="18" charset="0"/>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𝝀</m:t>
                            </m:r>
                          </m:e>
                          <m:sub>
                            <m:r>
                              <a:rPr lang="en-US" sz="2400" b="1" i="1">
                                <a:latin typeface="Cambria Math" panose="02040503050406030204" pitchFamily="18" charset="0"/>
                              </a:rPr>
                              <m:t>𝟐</m:t>
                            </m:r>
                          </m:sub>
                        </m:sSub>
                      </m:num>
                      <m:den>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𝝀</m:t>
                            </m:r>
                          </m:e>
                          <m:sub>
                            <m:r>
                              <a:rPr lang="en-US" sz="2400" b="1" i="1">
                                <a:latin typeface="Cambria Math" panose="02040503050406030204" pitchFamily="18" charset="0"/>
                                <a:ea typeface="Cambria Math" panose="02040503050406030204" pitchFamily="18" charset="0"/>
                              </a:rPr>
                              <m:t>𝟏</m:t>
                            </m:r>
                          </m:sub>
                        </m:sSub>
                      </m:den>
                    </m:f>
                  </m:oMath>
                </a14:m>
                <a:r>
                  <a:rPr lang="en-US" sz="2400" b="1" dirty="0" smtClean="0"/>
                  <a:t>  </a:t>
                </a:r>
              </a:p>
              <a:p>
                <a:r>
                  <a:rPr lang="en-US" sz="2400" b="1" u="sng" dirty="0" smtClean="0"/>
                  <a:t>Frequency does not change</a:t>
                </a:r>
                <a:r>
                  <a:rPr lang="en-US" sz="2400" b="1" dirty="0" smtClean="0"/>
                  <a:t> at the boundary. </a:t>
                </a:r>
              </a:p>
              <a:p>
                <a:r>
                  <a:rPr lang="en-US" sz="2400" b="1" dirty="0" smtClean="0"/>
                  <a:t>One can interpret this equation in two ways. For a given light ray with a specified wavelength, its </a:t>
                </a:r>
                <a:r>
                  <a:rPr lang="en-US" sz="2400" b="1" u="sng" dirty="0" smtClean="0"/>
                  <a:t>wavelength will change </a:t>
                </a:r>
                <a:r>
                  <a:rPr lang="en-US" sz="2400" b="1" dirty="0" smtClean="0"/>
                  <a:t>depending on the relative index of refractions . </a:t>
                </a:r>
              </a:p>
              <a:p>
                <a:r>
                  <a:rPr lang="en-US" sz="2400" b="1" dirty="0" smtClean="0"/>
                  <a:t>For white light, that is a mixture of wavelengths, </a:t>
                </a:r>
                <a:r>
                  <a:rPr lang="en-US" sz="2400" b="1" u="sng" dirty="0" smtClean="0"/>
                  <a:t>different color wavelengths will appear to bend differently: rainbows!</a:t>
                </a:r>
              </a:p>
              <a:p>
                <a:r>
                  <a:rPr lang="en-US" sz="2400" b="1" dirty="0" smtClean="0"/>
                  <a:t>We call this phenomenon </a:t>
                </a:r>
                <a:r>
                  <a:rPr lang="en-US" sz="2400" b="1" u="sng" dirty="0" smtClean="0"/>
                  <a:t>Dispersion</a:t>
                </a:r>
                <a:r>
                  <a:rPr lang="en-US" sz="2400" b="1" dirty="0" smtClean="0"/>
                  <a:t>. </a:t>
                </a:r>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4954" y="2603500"/>
                <a:ext cx="9492382" cy="3416300"/>
              </a:xfrm>
              <a:blipFill>
                <a:blip r:embed="rId2"/>
                <a:stretch>
                  <a:fillRect l="-513" r="-1155" b="-13547"/>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7465" t="40625" r="62918" b="32768"/>
          <a:stretch/>
        </p:blipFill>
        <p:spPr>
          <a:xfrm>
            <a:off x="7850778" y="353967"/>
            <a:ext cx="3853543" cy="1946366"/>
          </a:xfrm>
          <a:prstGeom prst="rect">
            <a:avLst/>
          </a:prstGeom>
        </p:spPr>
      </p:pic>
    </p:spTree>
    <p:extLst>
      <p:ext uri="{BB962C8B-B14F-4D97-AF65-F5344CB8AC3E}">
        <p14:creationId xmlns:p14="http://schemas.microsoft.com/office/powerpoint/2010/main" val="274893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24335</TotalTime>
  <Words>769</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Century Gothic</vt:lpstr>
      <vt:lpstr>Wingdings</vt:lpstr>
      <vt:lpstr>Wingdings 3</vt:lpstr>
      <vt:lpstr>Ion Boardroom</vt:lpstr>
      <vt:lpstr>Physics 3 – Oct 25, 2019 </vt:lpstr>
      <vt:lpstr>Objectives/Agenda/Assignment</vt:lpstr>
      <vt:lpstr>Ray Optics</vt:lpstr>
      <vt:lpstr>Refraction / Snell’s Law</vt:lpstr>
      <vt:lpstr>Sample Problems</vt:lpstr>
      <vt:lpstr>Image formation</vt:lpstr>
      <vt:lpstr>Total internal reflection</vt:lpstr>
      <vt:lpstr>Rainbows and Crystals</vt:lpstr>
      <vt:lpstr>Rainbows and Crystals</vt:lpstr>
      <vt:lpstr>Sample Problem</vt:lpstr>
      <vt:lpstr>Exit slip and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204</cp:revision>
  <dcterms:created xsi:type="dcterms:W3CDTF">2015-08-11T02:33:52Z</dcterms:created>
  <dcterms:modified xsi:type="dcterms:W3CDTF">2019-10-28T11:48:28Z</dcterms:modified>
</cp:coreProperties>
</file>